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59" r:id="rId4"/>
    <p:sldId id="265" r:id="rId5"/>
    <p:sldId id="266" r:id="rId6"/>
    <p:sldId id="267" r:id="rId7"/>
    <p:sldId id="281" r:id="rId8"/>
    <p:sldId id="282" r:id="rId9"/>
    <p:sldId id="283" r:id="rId10"/>
    <p:sldId id="284" r:id="rId11"/>
    <p:sldId id="285" r:id="rId12"/>
    <p:sldId id="287" r:id="rId13"/>
    <p:sldId id="28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FF49E41-F8B2-4826-B565-559A2816E7A3}" type="datetimeFigureOut">
              <a:rPr lang="en-CA" smtClean="0"/>
              <a:t>18/10/2016</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6CED890-A827-4AD1-B850-2D3351ADA7A5}" type="slidenum">
              <a:rPr lang="en-CA" smtClean="0"/>
              <a:t>‹#›</a:t>
            </a:fld>
            <a:endParaRPr lang="en-CA"/>
          </a:p>
        </p:txBody>
      </p:sp>
    </p:spTree>
    <p:extLst>
      <p:ext uri="{BB962C8B-B14F-4D97-AF65-F5344CB8AC3E}">
        <p14:creationId xmlns:p14="http://schemas.microsoft.com/office/powerpoint/2010/main" val="507491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EB03254-920C-430C-BF59-DD1443A37BE3}" type="datetimeFigureOut">
              <a:rPr lang="en-CA" smtClean="0"/>
              <a:t>18/10/2016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A2958A9-7115-4C85-AF1C-201A05E2E0BA}" type="slidenum">
              <a:rPr lang="en-CA" smtClean="0"/>
              <a:t>‹#›</a:t>
            </a:fld>
            <a:endParaRPr lang="en-CA"/>
          </a:p>
        </p:txBody>
      </p:sp>
    </p:spTree>
    <p:extLst>
      <p:ext uri="{BB962C8B-B14F-4D97-AF65-F5344CB8AC3E}">
        <p14:creationId xmlns:p14="http://schemas.microsoft.com/office/powerpoint/2010/main" val="305810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B63E50-DCAE-4ACD-A4E3-9CEEE48301C2}" type="datetimeFigureOut">
              <a:rPr lang="en-CA" smtClean="0"/>
              <a:t>18/10/2016</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72BFB8-936E-44A1-98E9-84D3A06A992E}"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63E50-DCAE-4ACD-A4E3-9CEEE48301C2}" type="datetimeFigureOut">
              <a:rPr lang="en-CA" smtClean="0"/>
              <a:t>18/10/2016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72BFB8-936E-44A1-98E9-84D3A06A992E}"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D72BFB8-936E-44A1-98E9-84D3A06A992E}"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63E50-DCAE-4ACD-A4E3-9CEEE48301C2}" type="datetimeFigureOut">
              <a:rPr lang="en-CA" smtClean="0"/>
              <a:t>18/10/2016</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B63E50-DCAE-4ACD-A4E3-9CEEE48301C2}" type="datetimeFigureOut">
              <a:rPr lang="en-CA" smtClean="0"/>
              <a:t>18/10/2016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8D72BFB8-936E-44A1-98E9-84D3A06A992E}"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90B63E50-DCAE-4ACD-A4E3-9CEEE48301C2}" type="datetimeFigureOut">
              <a:rPr lang="en-CA" smtClean="0"/>
              <a:t>18/10/2016</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72BFB8-936E-44A1-98E9-84D3A06A992E}"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0B63E50-DCAE-4ACD-A4E3-9CEEE48301C2}" type="datetimeFigureOut">
              <a:rPr lang="en-CA" smtClean="0"/>
              <a:t>18/10/2016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72BFB8-936E-44A1-98E9-84D3A06A992E}"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B63E50-DCAE-4ACD-A4E3-9CEEE48301C2}" type="datetimeFigureOut">
              <a:rPr lang="en-CA" smtClean="0"/>
              <a:t>18/10/2016</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D72BFB8-936E-44A1-98E9-84D3A06A992E}"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B63E50-DCAE-4ACD-A4E3-9CEEE48301C2}" type="datetimeFigureOut">
              <a:rPr lang="en-CA" smtClean="0"/>
              <a:t>18/10/2016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8D72BFB8-936E-44A1-98E9-84D3A06A992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0B63E50-DCAE-4ACD-A4E3-9CEEE48301C2}" type="datetimeFigureOut">
              <a:rPr lang="en-CA" smtClean="0"/>
              <a:t>18/10/2016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D72BFB8-936E-44A1-98E9-84D3A06A992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D72BFB8-936E-44A1-98E9-84D3A06A992E}"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0B63E50-DCAE-4ACD-A4E3-9CEEE48301C2}" type="datetimeFigureOut">
              <a:rPr lang="en-CA" smtClean="0"/>
              <a:t>18/10/2016</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D72BFB8-936E-44A1-98E9-84D3A06A992E}"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0B63E50-DCAE-4ACD-A4E3-9CEEE48301C2}" type="datetimeFigureOut">
              <a:rPr lang="en-CA" smtClean="0"/>
              <a:t>18/10/2016</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B63E50-DCAE-4ACD-A4E3-9CEEE48301C2}" type="datetimeFigureOut">
              <a:rPr lang="en-CA" smtClean="0"/>
              <a:t>18/10/2016</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D72BFB8-936E-44A1-98E9-84D3A06A992E}"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sw-acts.ca/sites/default/files/nbasw%20(2).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456583"/>
            <a:ext cx="3551885" cy="17834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0575" y="224932"/>
            <a:ext cx="4608512" cy="2246769"/>
          </a:xfrm>
          <a:prstGeom prst="rect">
            <a:avLst/>
          </a:prstGeom>
          <a:noFill/>
        </p:spPr>
        <p:txBody>
          <a:bodyPr wrap="square" rtlCol="0">
            <a:spAutoFit/>
          </a:bodyPr>
          <a:lstStyle/>
          <a:p>
            <a:r>
              <a:rPr lang="en-CA" sz="2000" i="1" dirty="0" smtClean="0"/>
              <a:t>“Ensuring quality professional social work services to the population of New Brunswick”</a:t>
            </a:r>
          </a:p>
          <a:p>
            <a:endParaRPr lang="en-CA" sz="2000" i="1" dirty="0"/>
          </a:p>
          <a:p>
            <a:r>
              <a:rPr lang="en-CA" sz="2000" i="1" dirty="0" smtClean="0"/>
              <a:t>“</a:t>
            </a:r>
            <a:r>
              <a:rPr lang="fr-CA" sz="2000" i="1" dirty="0" smtClean="0"/>
              <a:t>Assurer à la population du Nouveau- Brunswick des services de travail social de qualité professionnelle”</a:t>
            </a:r>
            <a:endParaRPr lang="fr-CA" sz="2000" i="1" dirty="0"/>
          </a:p>
        </p:txBody>
      </p:sp>
      <p:sp>
        <p:nvSpPr>
          <p:cNvPr id="5" name="TextBox 4"/>
          <p:cNvSpPr txBox="1"/>
          <p:nvPr/>
        </p:nvSpPr>
        <p:spPr>
          <a:xfrm>
            <a:off x="407259" y="3212976"/>
            <a:ext cx="8352928" cy="2123658"/>
          </a:xfrm>
          <a:prstGeom prst="rect">
            <a:avLst/>
          </a:prstGeom>
          <a:noFill/>
        </p:spPr>
        <p:txBody>
          <a:bodyPr wrap="square" rtlCol="0">
            <a:spAutoFit/>
          </a:bodyPr>
          <a:lstStyle/>
          <a:p>
            <a:pPr algn="ctr"/>
            <a:r>
              <a:rPr lang="en-CA" sz="4400" dirty="0" smtClean="0">
                <a:latin typeface="Calibri" panose="020F0502020204030204" pitchFamily="34" charset="0"/>
              </a:rPr>
              <a:t>Reopening of the NBASW Act</a:t>
            </a:r>
          </a:p>
          <a:p>
            <a:pPr algn="ctr"/>
            <a:endParaRPr lang="en-CA" sz="4400" dirty="0" smtClean="0">
              <a:latin typeface="Calibri" panose="020F0502020204030204" pitchFamily="34" charset="0"/>
            </a:endParaRPr>
          </a:p>
          <a:p>
            <a:pPr algn="ctr"/>
            <a:r>
              <a:rPr lang="en-CA" sz="4400" dirty="0" err="1" smtClean="0">
                <a:latin typeface="Calibri" panose="020F0502020204030204" pitchFamily="34" charset="0"/>
              </a:rPr>
              <a:t>Comité</a:t>
            </a:r>
            <a:r>
              <a:rPr lang="en-CA" sz="4400" i="1" dirty="0" smtClean="0">
                <a:latin typeface="Calibri" panose="020F0502020204030204" pitchFamily="34" charset="0"/>
              </a:rPr>
              <a:t> </a:t>
            </a:r>
            <a:r>
              <a:rPr lang="en-CA" sz="4400" dirty="0" err="1">
                <a:latin typeface="Calibri" panose="020F0502020204030204" pitchFamily="34" charset="0"/>
              </a:rPr>
              <a:t>S</a:t>
            </a:r>
            <a:r>
              <a:rPr lang="en-CA" sz="4400" dirty="0" err="1" smtClean="0">
                <a:latin typeface="Calibri" panose="020F0502020204030204" pitchFamily="34" charset="0"/>
              </a:rPr>
              <a:t>pécial</a:t>
            </a:r>
            <a:r>
              <a:rPr lang="en-CA" sz="4400" dirty="0" smtClean="0">
                <a:latin typeface="Calibri" panose="020F0502020204030204" pitchFamily="34" charset="0"/>
              </a:rPr>
              <a:t> de </a:t>
            </a:r>
            <a:r>
              <a:rPr lang="en-CA" sz="4400" dirty="0" err="1" smtClean="0">
                <a:latin typeface="Calibri" panose="020F0502020204030204" pitchFamily="34" charset="0"/>
              </a:rPr>
              <a:t>l’ATSNB</a:t>
            </a:r>
            <a:endParaRPr lang="en-CA" sz="4400" dirty="0">
              <a:latin typeface="Calibri" panose="020F0502020204030204" pitchFamily="34" charset="0"/>
            </a:endParaRPr>
          </a:p>
        </p:txBody>
      </p:sp>
      <p:sp>
        <p:nvSpPr>
          <p:cNvPr id="6" name="Rectangle 5"/>
          <p:cNvSpPr/>
          <p:nvPr/>
        </p:nvSpPr>
        <p:spPr>
          <a:xfrm>
            <a:off x="414010" y="4254960"/>
            <a:ext cx="8352928" cy="12969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4734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chemeClr val="tx1"/>
                </a:solidFill>
                <a:latin typeface="Calibri" panose="020F0502020204030204" pitchFamily="34" charset="0"/>
              </a:rPr>
              <a:t>KEY CHANGES</a:t>
            </a:r>
            <a:endParaRPr lang="en-CA" dirty="0">
              <a:latin typeface="Calibri" panose="020F0502020204030204" pitchFamily="34" charset="0"/>
            </a:endParaRPr>
          </a:p>
        </p:txBody>
      </p:sp>
      <p:sp>
        <p:nvSpPr>
          <p:cNvPr id="3" name="Content Placeholder 2"/>
          <p:cNvSpPr>
            <a:spLocks noGrp="1"/>
          </p:cNvSpPr>
          <p:nvPr>
            <p:ph sz="quarter" idx="1"/>
          </p:nvPr>
        </p:nvSpPr>
        <p:spPr/>
        <p:txBody>
          <a:bodyPr>
            <a:normAutofit fontScale="92500" lnSpcReduction="10000"/>
          </a:bodyPr>
          <a:lstStyle/>
          <a:p>
            <a:pPr marL="0" indent="0">
              <a:buNone/>
            </a:pPr>
            <a:r>
              <a:rPr lang="en-CA" sz="2300" dirty="0" smtClean="0">
                <a:latin typeface="Calibri" panose="020F0502020204030204" pitchFamily="34" charset="0"/>
              </a:rPr>
              <a:t>Committee of Examiners</a:t>
            </a:r>
          </a:p>
          <a:p>
            <a:r>
              <a:rPr lang="en-CA" sz="2300" dirty="0" smtClean="0">
                <a:latin typeface="Calibri" panose="020F0502020204030204" pitchFamily="34" charset="0"/>
              </a:rPr>
              <a:t>Current practice:  Committee meets on a monthly basis to approve members</a:t>
            </a:r>
          </a:p>
          <a:p>
            <a:r>
              <a:rPr lang="en-CA" sz="2300" dirty="0" smtClean="0">
                <a:latin typeface="Calibri" panose="020F0502020204030204" pitchFamily="34" charset="0"/>
              </a:rPr>
              <a:t>Alternative practice:  Registrar has the authority by delegation of responsibility to approve an applicant that meets all the requirements for entry.  This is recommended by office and committee.</a:t>
            </a:r>
          </a:p>
          <a:p>
            <a:endParaRPr lang="en-CA" sz="2300" dirty="0">
              <a:latin typeface="Calibri" panose="020F0502020204030204" pitchFamily="34" charset="0"/>
            </a:endParaRPr>
          </a:p>
          <a:p>
            <a:pPr marL="0" indent="0">
              <a:buNone/>
            </a:pPr>
            <a:r>
              <a:rPr lang="fr-FR" sz="2300" dirty="0" smtClean="0">
                <a:latin typeface="Calibri" panose="020F0502020204030204" pitchFamily="34" charset="0"/>
              </a:rPr>
              <a:t>Comité </a:t>
            </a:r>
            <a:r>
              <a:rPr lang="fr-FR" sz="2300" dirty="0">
                <a:latin typeface="Calibri" panose="020F0502020204030204" pitchFamily="34" charset="0"/>
              </a:rPr>
              <a:t>d’examen</a:t>
            </a:r>
          </a:p>
          <a:p>
            <a:r>
              <a:rPr lang="fr-FR" sz="2300" dirty="0">
                <a:latin typeface="Calibri" panose="020F0502020204030204" pitchFamily="34" charset="0"/>
              </a:rPr>
              <a:t>Pratique actuelle : Le comité se réunit tous les mois pour l’approbation des demandes d’adhésion.</a:t>
            </a:r>
          </a:p>
          <a:p>
            <a:r>
              <a:rPr lang="fr-FR" sz="2300" dirty="0">
                <a:latin typeface="Calibri" panose="020F0502020204030204" pitchFamily="34" charset="0"/>
              </a:rPr>
              <a:t>Pratique différente : Le registraire est habilité, par délégation de la responsabilité, à approuver un candidat qui respecte toutes les exigences pour l’adhésion. Ceci est recommandé par le bureau et le comité.</a:t>
            </a:r>
          </a:p>
          <a:p>
            <a:endParaRPr lang="en-CA" sz="2300" dirty="0" smtClean="0">
              <a:latin typeface="Calibri" panose="020F0502020204030204" pitchFamily="34" charset="0"/>
            </a:endParaRPr>
          </a:p>
        </p:txBody>
      </p:sp>
      <p:cxnSp>
        <p:nvCxnSpPr>
          <p:cNvPr id="4" name="Straight Connector 3"/>
          <p:cNvCxnSpPr/>
          <p:nvPr/>
        </p:nvCxnSpPr>
        <p:spPr>
          <a:xfrm>
            <a:off x="395536" y="3645024"/>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162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tx1"/>
                </a:solidFill>
                <a:latin typeface="Calibri" panose="020F0502020204030204" pitchFamily="34" charset="0"/>
              </a:rPr>
              <a:t>KEY CHANGES</a:t>
            </a:r>
            <a:endParaRPr lang="en-CA"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r>
              <a:rPr lang="en-CA" sz="2300" dirty="0" smtClean="0">
                <a:latin typeface="Calibri" panose="020F0502020204030204" pitchFamily="34" charset="0"/>
              </a:rPr>
              <a:t>Diagnosis</a:t>
            </a:r>
          </a:p>
          <a:p>
            <a:r>
              <a:rPr lang="en-CA" sz="2300" dirty="0" smtClean="0">
                <a:latin typeface="Calibri" panose="020F0502020204030204" pitchFamily="34" charset="0"/>
              </a:rPr>
              <a:t>The current trend across Canada is to expand the role of Social Workers through legislation changes that allow RSW’s with specific qualifications to diagnose certain somatic disorders.</a:t>
            </a:r>
          </a:p>
          <a:p>
            <a:pPr marL="0" indent="0">
              <a:buNone/>
            </a:pPr>
            <a:endParaRPr lang="en-CA" dirty="0" smtClean="0"/>
          </a:p>
          <a:p>
            <a:pPr marL="0" indent="0">
              <a:buNone/>
            </a:pPr>
            <a:r>
              <a:rPr lang="fr-FR" sz="2300" dirty="0">
                <a:latin typeface="Calibri" panose="020F0502020204030204" pitchFamily="34" charset="0"/>
              </a:rPr>
              <a:t>Diagnostic</a:t>
            </a:r>
          </a:p>
          <a:p>
            <a:r>
              <a:rPr lang="fr-FR" sz="2300" dirty="0">
                <a:latin typeface="Calibri" panose="020F0502020204030204" pitchFamily="34" charset="0"/>
              </a:rPr>
              <a:t>La tendance actuelle au Canada est d’élargir le rôle des travailleurs sociaux au moyen de modifications de la législation, qui permettent aux travailleurs sociaux autorisés possédant des qualifications particulières de diagnostiquer certains troubles somatiques.</a:t>
            </a:r>
          </a:p>
          <a:p>
            <a:pPr marL="0" indent="0">
              <a:buNone/>
            </a:pPr>
            <a:endParaRPr lang="en-CA" dirty="0"/>
          </a:p>
        </p:txBody>
      </p:sp>
      <p:cxnSp>
        <p:nvCxnSpPr>
          <p:cNvPr id="4" name="Straight Connector 3"/>
          <p:cNvCxnSpPr/>
          <p:nvPr/>
        </p:nvCxnSpPr>
        <p:spPr>
          <a:xfrm>
            <a:off x="395536" y="3429000"/>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132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1"/>
                </a:solidFill>
                <a:latin typeface="Calibri" panose="020F0502020204030204" pitchFamily="34" charset="0"/>
              </a:rPr>
              <a:t>KEY CHANGES</a:t>
            </a:r>
            <a:endParaRPr lang="en-CA" dirty="0"/>
          </a:p>
        </p:txBody>
      </p:sp>
      <p:sp>
        <p:nvSpPr>
          <p:cNvPr id="3" name="Content Placeholder 2"/>
          <p:cNvSpPr>
            <a:spLocks noGrp="1"/>
          </p:cNvSpPr>
          <p:nvPr>
            <p:ph sz="quarter" idx="1"/>
          </p:nvPr>
        </p:nvSpPr>
        <p:spPr/>
        <p:txBody>
          <a:bodyPr>
            <a:normAutofit lnSpcReduction="10000"/>
          </a:bodyPr>
          <a:lstStyle/>
          <a:p>
            <a:pPr marL="0" indent="0">
              <a:buNone/>
            </a:pPr>
            <a:r>
              <a:rPr lang="en-CA" sz="2300" dirty="0" smtClean="0">
                <a:latin typeface="Calibri" panose="020F0502020204030204" pitchFamily="34" charset="0"/>
              </a:rPr>
              <a:t>Social Work Technicians</a:t>
            </a:r>
          </a:p>
          <a:p>
            <a:r>
              <a:rPr lang="en-CA" sz="2300" dirty="0">
                <a:latin typeface="Calibri" panose="020F0502020204030204" pitchFamily="34" charset="0"/>
              </a:rPr>
              <a:t> The article provides the flexibility for the Association to create new categories including the conditions, obligations, and privileges. In regards to Social Work Technicians, the Association would be able to define the limitations of their Scope of Practice and their conditions.  </a:t>
            </a:r>
            <a:endParaRPr lang="en-CA" sz="2300" dirty="0" smtClean="0">
              <a:latin typeface="Calibri" panose="020F0502020204030204" pitchFamily="34" charset="0"/>
            </a:endParaRPr>
          </a:p>
          <a:p>
            <a:pPr marL="0" indent="0">
              <a:buNone/>
            </a:pPr>
            <a:endParaRPr lang="en-CA" sz="2300" dirty="0">
              <a:latin typeface="Calibri" panose="020F0502020204030204" pitchFamily="34" charset="0"/>
            </a:endParaRPr>
          </a:p>
          <a:p>
            <a:pPr marL="0" indent="0">
              <a:buNone/>
            </a:pPr>
            <a:r>
              <a:rPr lang="en-CA" sz="2300" dirty="0" err="1" smtClean="0">
                <a:latin typeface="Calibri" panose="020F0502020204030204" pitchFamily="34" charset="0"/>
              </a:rPr>
              <a:t>Techniciens</a:t>
            </a:r>
            <a:r>
              <a:rPr lang="en-CA" sz="2300" dirty="0" smtClean="0">
                <a:latin typeface="Calibri" panose="020F0502020204030204" pitchFamily="34" charset="0"/>
              </a:rPr>
              <a:t> de </a:t>
            </a:r>
            <a:r>
              <a:rPr lang="en-CA" sz="2300" dirty="0" err="1" smtClean="0">
                <a:latin typeface="Calibri" panose="020F0502020204030204" pitchFamily="34" charset="0"/>
              </a:rPr>
              <a:t>Travailleurs</a:t>
            </a:r>
            <a:r>
              <a:rPr lang="en-CA" sz="2300" dirty="0" smtClean="0">
                <a:latin typeface="Calibri" panose="020F0502020204030204" pitchFamily="34" charset="0"/>
              </a:rPr>
              <a:t> </a:t>
            </a:r>
            <a:r>
              <a:rPr lang="en-CA" sz="2300" dirty="0" err="1" smtClean="0">
                <a:latin typeface="Calibri" panose="020F0502020204030204" pitchFamily="34" charset="0"/>
              </a:rPr>
              <a:t>Sociaux</a:t>
            </a:r>
            <a:endParaRPr lang="en-CA" sz="2300" dirty="0" smtClean="0">
              <a:latin typeface="Calibri" panose="020F0502020204030204" pitchFamily="34" charset="0"/>
            </a:endParaRPr>
          </a:p>
          <a:p>
            <a:r>
              <a:rPr lang="en-CA" sz="2300" dirty="0">
                <a:latin typeface="Calibri" panose="020F0502020204030204" pitchFamily="34" charset="0"/>
              </a:rPr>
              <a:t> </a:t>
            </a:r>
            <a:r>
              <a:rPr lang="fr-CA" sz="2300" dirty="0">
                <a:latin typeface="Calibri" panose="020F0502020204030204" pitchFamily="34" charset="0"/>
              </a:rPr>
              <a:t>Cet article donne le droit de créer des nouvelles catégories avec les énonciations des conditions, obligations et privilèges. Dans le cas des Techniciens en travail </a:t>
            </a:r>
            <a:r>
              <a:rPr lang="fr-CA" sz="2300" dirty="0" smtClean="0">
                <a:latin typeface="Calibri" panose="020F0502020204030204" pitchFamily="34" charset="0"/>
              </a:rPr>
              <a:t>social, </a:t>
            </a:r>
            <a:r>
              <a:rPr lang="fr-CA" sz="2300" dirty="0">
                <a:latin typeface="Calibri" panose="020F0502020204030204" pitchFamily="34" charset="0"/>
              </a:rPr>
              <a:t>l’Association pourrait définir les limitations et conditions de leurs champs de pratique. </a:t>
            </a:r>
            <a:endParaRPr lang="en-CA" sz="2300" dirty="0">
              <a:latin typeface="Calibri" panose="020F0502020204030204" pitchFamily="34" charset="0"/>
            </a:endParaRPr>
          </a:p>
          <a:p>
            <a:endParaRPr lang="en-CA" sz="2300" dirty="0" smtClean="0">
              <a:latin typeface="Calibri" panose="020F0502020204030204" pitchFamily="34" charset="0"/>
            </a:endParaRPr>
          </a:p>
          <a:p>
            <a:pPr marL="0" indent="0">
              <a:buNone/>
            </a:pPr>
            <a:endParaRPr lang="en-CA" dirty="0">
              <a:latin typeface="Calibri" panose="020F0502020204030204" pitchFamily="34" charset="0"/>
            </a:endParaRPr>
          </a:p>
        </p:txBody>
      </p:sp>
      <p:cxnSp>
        <p:nvCxnSpPr>
          <p:cNvPr id="5" name="Straight Connector 4"/>
          <p:cNvCxnSpPr/>
          <p:nvPr/>
        </p:nvCxnSpPr>
        <p:spPr>
          <a:xfrm>
            <a:off x="467544" y="3933056"/>
            <a:ext cx="504056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09927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34400" cy="1008112"/>
          </a:xfrm>
        </p:spPr>
        <p:txBody>
          <a:bodyPr>
            <a:normAutofit fontScale="90000"/>
          </a:bodyPr>
          <a:lstStyle/>
          <a:p>
            <a:pPr lvl="0">
              <a:spcBef>
                <a:spcPct val="20000"/>
              </a:spcBef>
            </a:pPr>
            <a:r>
              <a:rPr lang="en-CA" sz="2900" dirty="0" smtClean="0">
                <a:solidFill>
                  <a:schemeClr val="tx1"/>
                </a:solidFill>
                <a:latin typeface="Times New Roman" panose="02020603050405020304" pitchFamily="18" charset="0"/>
                <a:cs typeface="Times New Roman" panose="02020603050405020304" pitchFamily="18" charset="0"/>
              </a:rPr>
              <a:t/>
            </a:r>
            <a:br>
              <a:rPr lang="en-CA" sz="2900" dirty="0" smtClean="0">
                <a:solidFill>
                  <a:schemeClr val="tx1"/>
                </a:solidFill>
                <a:latin typeface="Times New Roman" panose="02020603050405020304" pitchFamily="18" charset="0"/>
                <a:cs typeface="Times New Roman" panose="02020603050405020304" pitchFamily="18" charset="0"/>
              </a:rPr>
            </a:br>
            <a:r>
              <a:rPr lang="en-CA" sz="2900" dirty="0">
                <a:solidFill>
                  <a:schemeClr val="tx1"/>
                </a:solidFill>
                <a:latin typeface="Times New Roman" panose="02020603050405020304" pitchFamily="18" charset="0"/>
                <a:cs typeface="Times New Roman" panose="02020603050405020304" pitchFamily="18" charset="0"/>
              </a:rPr>
              <a:t/>
            </a:r>
            <a:br>
              <a:rPr lang="en-CA" sz="2900" dirty="0">
                <a:solidFill>
                  <a:schemeClr val="tx1"/>
                </a:solidFill>
                <a:latin typeface="Times New Roman" panose="02020603050405020304" pitchFamily="18" charset="0"/>
                <a:cs typeface="Times New Roman" panose="02020603050405020304" pitchFamily="18" charset="0"/>
              </a:rPr>
            </a:br>
            <a:r>
              <a:rPr lang="en-CA" sz="2900" dirty="0" smtClean="0">
                <a:solidFill>
                  <a:schemeClr val="tx1"/>
                </a:solidFill>
                <a:latin typeface="Times New Roman" panose="02020603050405020304" pitchFamily="18" charset="0"/>
                <a:cs typeface="Times New Roman" panose="02020603050405020304" pitchFamily="18" charset="0"/>
              </a:rPr>
              <a:t/>
            </a:r>
            <a:br>
              <a:rPr lang="en-CA" sz="2900" dirty="0" smtClean="0">
                <a:solidFill>
                  <a:schemeClr val="tx1"/>
                </a:solidFill>
                <a:latin typeface="Times New Roman" panose="02020603050405020304" pitchFamily="18" charset="0"/>
                <a:cs typeface="Times New Roman" panose="02020603050405020304" pitchFamily="18" charset="0"/>
              </a:rPr>
            </a:br>
            <a:r>
              <a:rPr lang="en-CA" sz="2900" dirty="0">
                <a:solidFill>
                  <a:schemeClr val="tx1"/>
                </a:solidFill>
                <a:latin typeface="Times New Roman" panose="02020603050405020304" pitchFamily="18" charset="0"/>
                <a:cs typeface="Times New Roman" panose="02020603050405020304" pitchFamily="18" charset="0"/>
              </a:rPr>
              <a:t/>
            </a:r>
            <a:br>
              <a:rPr lang="en-CA" sz="2900" dirty="0">
                <a:solidFill>
                  <a:schemeClr val="tx1"/>
                </a:solidFill>
                <a:latin typeface="Times New Roman" panose="02020603050405020304" pitchFamily="18" charset="0"/>
                <a:cs typeface="Times New Roman" panose="02020603050405020304" pitchFamily="18" charset="0"/>
              </a:rPr>
            </a:br>
            <a:r>
              <a:rPr lang="en-CA" sz="2900" dirty="0" smtClean="0">
                <a:solidFill>
                  <a:schemeClr val="tx1"/>
                </a:solidFill>
                <a:latin typeface="Times New Roman" panose="02020603050405020304" pitchFamily="18" charset="0"/>
                <a:cs typeface="Times New Roman" panose="02020603050405020304" pitchFamily="18" charset="0"/>
              </a:rPr>
              <a:t/>
            </a:r>
            <a:br>
              <a:rPr lang="en-CA" sz="2900" dirty="0" smtClean="0">
                <a:solidFill>
                  <a:schemeClr val="tx1"/>
                </a:solidFill>
                <a:latin typeface="Times New Roman" panose="02020603050405020304" pitchFamily="18" charset="0"/>
                <a:cs typeface="Times New Roman" panose="02020603050405020304" pitchFamily="18" charset="0"/>
              </a:rPr>
            </a:br>
            <a:r>
              <a:rPr lang="en-CA" sz="2900" dirty="0">
                <a:solidFill>
                  <a:schemeClr val="tx1"/>
                </a:solidFill>
                <a:latin typeface="Times New Roman" panose="02020603050405020304" pitchFamily="18" charset="0"/>
                <a:cs typeface="Times New Roman" panose="02020603050405020304" pitchFamily="18" charset="0"/>
              </a:rPr>
              <a:t/>
            </a:r>
            <a:br>
              <a:rPr lang="en-CA" sz="2900" dirty="0">
                <a:solidFill>
                  <a:schemeClr val="tx1"/>
                </a:solidFill>
                <a:latin typeface="Times New Roman" panose="02020603050405020304" pitchFamily="18" charset="0"/>
                <a:cs typeface="Times New Roman" panose="02020603050405020304" pitchFamily="18" charset="0"/>
              </a:rPr>
            </a:br>
            <a:r>
              <a:rPr lang="en-CA" sz="2900" dirty="0" smtClean="0">
                <a:solidFill>
                  <a:schemeClr val="tx1"/>
                </a:solidFill>
                <a:latin typeface="Times New Roman" panose="02020603050405020304" pitchFamily="18" charset="0"/>
                <a:cs typeface="Times New Roman" panose="02020603050405020304" pitchFamily="18" charset="0"/>
              </a:rPr>
              <a:t/>
            </a:r>
            <a:br>
              <a:rPr lang="en-CA" sz="2900" dirty="0" smtClean="0">
                <a:solidFill>
                  <a:schemeClr val="tx1"/>
                </a:solidFill>
                <a:latin typeface="Times New Roman" panose="02020603050405020304" pitchFamily="18" charset="0"/>
                <a:cs typeface="Times New Roman" panose="02020603050405020304" pitchFamily="18" charset="0"/>
              </a:rPr>
            </a:br>
            <a:r>
              <a:rPr lang="en-CA" sz="3700" dirty="0" smtClean="0">
                <a:solidFill>
                  <a:schemeClr val="tx1"/>
                </a:solidFill>
                <a:latin typeface="Calibri" panose="020F0502020204030204" pitchFamily="34" charset="0"/>
                <a:cs typeface="Times New Roman" panose="02020603050405020304" pitchFamily="18" charset="0"/>
              </a:rPr>
              <a:t>NEXT STEPS / </a:t>
            </a:r>
            <a:r>
              <a:rPr lang="en-CA" sz="3700" cap="all" spc="250" dirty="0" err="1" smtClean="0">
                <a:solidFill>
                  <a:prstClr val="black"/>
                </a:solidFill>
                <a:latin typeface="Calibri" panose="020F0502020204030204" pitchFamily="34" charset="0"/>
                <a:ea typeface="+mn-ea"/>
                <a:cs typeface="Times New Roman" panose="02020603050405020304" pitchFamily="18" charset="0"/>
              </a:rPr>
              <a:t>Prochaines</a:t>
            </a:r>
            <a:r>
              <a:rPr lang="en-CA" sz="3700" cap="all" spc="250" dirty="0" smtClean="0">
                <a:solidFill>
                  <a:prstClr val="black"/>
                </a:solidFill>
                <a:latin typeface="Calibri" panose="020F0502020204030204" pitchFamily="34" charset="0"/>
                <a:ea typeface="+mn-ea"/>
                <a:cs typeface="Times New Roman" panose="02020603050405020304" pitchFamily="18" charset="0"/>
              </a:rPr>
              <a:t> </a:t>
            </a:r>
            <a:r>
              <a:rPr lang="en-CA" sz="3700" cap="all" spc="250" dirty="0" err="1">
                <a:solidFill>
                  <a:prstClr val="black"/>
                </a:solidFill>
                <a:latin typeface="Calibri" panose="020F0502020204030204" pitchFamily="34" charset="0"/>
                <a:ea typeface="+mn-ea"/>
                <a:cs typeface="Times New Roman" panose="02020603050405020304" pitchFamily="18" charset="0"/>
              </a:rPr>
              <a:t>étapes</a:t>
            </a:r>
            <a:r>
              <a:rPr lang="en-CA" sz="4000" cap="all" spc="250" dirty="0">
                <a:solidFill>
                  <a:prstClr val="black"/>
                </a:solidFill>
                <a:ea typeface="+mn-ea"/>
                <a:cs typeface="+mn-cs"/>
              </a:rPr>
              <a:t/>
            </a:r>
            <a:br>
              <a:rPr lang="en-CA" sz="4000" cap="all" spc="250" dirty="0">
                <a:solidFill>
                  <a:prstClr val="black"/>
                </a:solidFill>
                <a:ea typeface="+mn-ea"/>
                <a:cs typeface="+mn-cs"/>
              </a:rPr>
            </a:br>
            <a:endParaRPr lang="en-CA"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CA" sz="2300" dirty="0" smtClean="0">
                <a:latin typeface="Calibri" panose="020F0502020204030204" pitchFamily="34" charset="0"/>
              </a:rPr>
              <a:t>Chapter consultations</a:t>
            </a:r>
          </a:p>
          <a:p>
            <a:r>
              <a:rPr lang="en-CA" sz="2300" dirty="0" smtClean="0">
                <a:latin typeface="Calibri" panose="020F0502020204030204" pitchFamily="34" charset="0"/>
              </a:rPr>
              <a:t>Government and stakeholder consultations</a:t>
            </a:r>
          </a:p>
          <a:p>
            <a:r>
              <a:rPr lang="en-CA" sz="2300" dirty="0" smtClean="0">
                <a:latin typeface="Calibri" panose="020F0502020204030204" pitchFamily="34" charset="0"/>
              </a:rPr>
              <a:t>June 2017: Present draft Act at AGM</a:t>
            </a:r>
          </a:p>
          <a:p>
            <a:r>
              <a:rPr lang="en-CA" sz="2300" dirty="0" smtClean="0">
                <a:latin typeface="Calibri" panose="020F0502020204030204" pitchFamily="34" charset="0"/>
              </a:rPr>
              <a:t> Target:  Submit the Act to the legislature in Fall 2017</a:t>
            </a:r>
          </a:p>
          <a:p>
            <a:endParaRPr lang="en-CA" sz="2300" dirty="0">
              <a:latin typeface="Calibri" panose="020F0502020204030204" pitchFamily="34" charset="0"/>
            </a:endParaRPr>
          </a:p>
          <a:p>
            <a:endParaRPr lang="en-CA" sz="2300" dirty="0" smtClean="0">
              <a:latin typeface="Calibri" panose="020F0502020204030204" pitchFamily="34" charset="0"/>
            </a:endParaRPr>
          </a:p>
          <a:p>
            <a:r>
              <a:rPr lang="fr-FR" sz="2300" dirty="0">
                <a:latin typeface="Calibri" panose="020F0502020204030204" pitchFamily="34" charset="0"/>
              </a:rPr>
              <a:t>Consultation des chapitres locaux</a:t>
            </a:r>
          </a:p>
          <a:p>
            <a:r>
              <a:rPr lang="fr-FR" sz="2300" dirty="0">
                <a:latin typeface="Calibri" panose="020F0502020204030204" pitchFamily="34" charset="0"/>
              </a:rPr>
              <a:t>Consultation du gouvernement et des parties intéressées</a:t>
            </a:r>
          </a:p>
          <a:p>
            <a:r>
              <a:rPr lang="fr-FR" sz="2300" dirty="0">
                <a:latin typeface="Calibri" panose="020F0502020204030204" pitchFamily="34" charset="0"/>
              </a:rPr>
              <a:t>Juin 2017 : Présentation de la version provisoire de la loi lors de l’AGA</a:t>
            </a:r>
          </a:p>
          <a:p>
            <a:r>
              <a:rPr lang="fr-FR" sz="2300" dirty="0">
                <a:latin typeface="Calibri" panose="020F0502020204030204" pitchFamily="34" charset="0"/>
              </a:rPr>
              <a:t>Objectif : Présentation de la loi à l’Assemblée législative à l’automne 2017</a:t>
            </a:r>
          </a:p>
          <a:p>
            <a:endParaRPr lang="en-CA" sz="2300" dirty="0">
              <a:latin typeface="Calibri" panose="020F0502020204030204" pitchFamily="34" charset="0"/>
            </a:endParaRPr>
          </a:p>
        </p:txBody>
      </p:sp>
      <p:cxnSp>
        <p:nvCxnSpPr>
          <p:cNvPr id="4" name="Straight Connector 3"/>
          <p:cNvCxnSpPr/>
          <p:nvPr/>
        </p:nvCxnSpPr>
        <p:spPr>
          <a:xfrm>
            <a:off x="395536" y="3429000"/>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139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Autofit/>
          </a:bodyPr>
          <a:lstStyle/>
          <a:p>
            <a:r>
              <a:rPr lang="en-CA" sz="2600" dirty="0" smtClean="0">
                <a:solidFill>
                  <a:schemeClr val="tx1"/>
                </a:solidFill>
                <a:latin typeface="Calibri" panose="020F0502020204030204" pitchFamily="34" charset="0"/>
              </a:rPr>
              <a:t>MEMBERS/COMPOSITION</a:t>
            </a:r>
            <a:br>
              <a:rPr lang="en-CA" sz="2600" dirty="0" smtClean="0">
                <a:solidFill>
                  <a:schemeClr val="tx1"/>
                </a:solidFill>
                <a:latin typeface="Calibri" panose="020F0502020204030204" pitchFamily="34" charset="0"/>
              </a:rPr>
            </a:br>
            <a:r>
              <a:rPr lang="en-CA" sz="2600" dirty="0" err="1" smtClean="0">
                <a:solidFill>
                  <a:schemeClr val="tx1"/>
                </a:solidFill>
                <a:latin typeface="Calibri" panose="020F0502020204030204" pitchFamily="34" charset="0"/>
              </a:rPr>
              <a:t>COMPOSITION</a:t>
            </a:r>
            <a:r>
              <a:rPr lang="en-CA" sz="2600" dirty="0">
                <a:solidFill>
                  <a:schemeClr val="tx1"/>
                </a:solidFill>
                <a:latin typeface="Calibri" panose="020F0502020204030204" pitchFamily="34" charset="0"/>
              </a:rPr>
              <a:t> DU COMITÉ</a:t>
            </a:r>
          </a:p>
        </p:txBody>
      </p:sp>
      <p:sp>
        <p:nvSpPr>
          <p:cNvPr id="3" name="Content Placeholder 2"/>
          <p:cNvSpPr>
            <a:spLocks noGrp="1"/>
          </p:cNvSpPr>
          <p:nvPr>
            <p:ph sz="quarter" idx="1"/>
          </p:nvPr>
        </p:nvSpPr>
        <p:spPr/>
        <p:txBody>
          <a:bodyPr>
            <a:normAutofit/>
          </a:bodyPr>
          <a:lstStyle/>
          <a:p>
            <a:pPr marL="0" indent="0">
              <a:buNone/>
            </a:pPr>
            <a:r>
              <a:rPr lang="en-CA" sz="2500" b="1" dirty="0" smtClean="0">
                <a:latin typeface="Calibri" panose="020F0502020204030204" pitchFamily="34" charset="0"/>
              </a:rPr>
              <a:t>Chair/</a:t>
            </a:r>
            <a:r>
              <a:rPr lang="en-CA" sz="2500" b="1" dirty="0" err="1" smtClean="0">
                <a:latin typeface="Calibri" panose="020F0502020204030204" pitchFamily="34" charset="0"/>
              </a:rPr>
              <a:t>Présidente</a:t>
            </a:r>
            <a:r>
              <a:rPr lang="en-CA" sz="2500" dirty="0" smtClean="0">
                <a:latin typeface="Calibri" panose="020F0502020204030204" pitchFamily="34" charset="0"/>
              </a:rPr>
              <a:t>: </a:t>
            </a:r>
            <a:r>
              <a:rPr lang="en-CA" sz="2500" dirty="0" err="1" smtClean="0">
                <a:latin typeface="Calibri" panose="020F0502020204030204" pitchFamily="34" charset="0"/>
              </a:rPr>
              <a:t>Géraldine</a:t>
            </a:r>
            <a:r>
              <a:rPr lang="en-CA" sz="2500" dirty="0" smtClean="0">
                <a:latin typeface="Calibri" panose="020F0502020204030204" pitchFamily="34" charset="0"/>
              </a:rPr>
              <a:t> Poirier </a:t>
            </a:r>
            <a:r>
              <a:rPr lang="en-CA" sz="2500" dirty="0" err="1" smtClean="0">
                <a:latin typeface="Calibri" panose="020F0502020204030204" pitchFamily="34" charset="0"/>
              </a:rPr>
              <a:t>Baiani</a:t>
            </a:r>
            <a:endParaRPr lang="en-CA" sz="2500" dirty="0" smtClean="0">
              <a:latin typeface="Calibri" panose="020F0502020204030204" pitchFamily="34" charset="0"/>
            </a:endParaRPr>
          </a:p>
          <a:p>
            <a:pPr marL="0" indent="0">
              <a:buNone/>
            </a:pPr>
            <a:r>
              <a:rPr lang="en-CA" sz="2500" b="1" dirty="0" smtClean="0">
                <a:latin typeface="Calibri" panose="020F0502020204030204" pitchFamily="34" charset="0"/>
              </a:rPr>
              <a:t>Member /</a:t>
            </a:r>
            <a:r>
              <a:rPr lang="en-CA" sz="2500" b="1" dirty="0" err="1" smtClean="0">
                <a:latin typeface="Calibri" panose="020F0502020204030204" pitchFamily="34" charset="0"/>
              </a:rPr>
              <a:t>Membre</a:t>
            </a:r>
            <a:r>
              <a:rPr lang="en-CA" sz="2500" dirty="0" smtClean="0">
                <a:latin typeface="Calibri" panose="020F0502020204030204" pitchFamily="34" charset="0"/>
              </a:rPr>
              <a:t>: </a:t>
            </a:r>
          </a:p>
          <a:p>
            <a:pPr>
              <a:buFont typeface="Arial" panose="020B0604020202020204" pitchFamily="34" charset="0"/>
              <a:buChar char="•"/>
            </a:pPr>
            <a:r>
              <a:rPr lang="en-CA" sz="2500" dirty="0" smtClean="0">
                <a:latin typeface="Calibri" panose="020F0502020204030204" pitchFamily="34" charset="0"/>
              </a:rPr>
              <a:t>Claude G </a:t>
            </a:r>
            <a:r>
              <a:rPr lang="en-CA" sz="2500" dirty="0" err="1" smtClean="0">
                <a:latin typeface="Calibri" panose="020F0502020204030204" pitchFamily="34" charset="0"/>
              </a:rPr>
              <a:t>Savoie</a:t>
            </a:r>
            <a:endParaRPr lang="en-CA" sz="2500" dirty="0" smtClean="0">
              <a:latin typeface="Calibri" panose="020F0502020204030204" pitchFamily="34" charset="0"/>
            </a:endParaRPr>
          </a:p>
          <a:p>
            <a:pPr>
              <a:buFont typeface="Arial" panose="020B0604020202020204" pitchFamily="34" charset="0"/>
              <a:buChar char="•"/>
            </a:pPr>
            <a:r>
              <a:rPr lang="en-CA" sz="2500" dirty="0" smtClean="0">
                <a:latin typeface="Calibri" panose="020F0502020204030204" pitchFamily="34" charset="0"/>
              </a:rPr>
              <a:t>Barb </a:t>
            </a:r>
            <a:r>
              <a:rPr lang="en-CA" sz="2500" dirty="0" err="1" smtClean="0">
                <a:latin typeface="Calibri" panose="020F0502020204030204" pitchFamily="34" charset="0"/>
              </a:rPr>
              <a:t>Whitenect</a:t>
            </a:r>
            <a:endParaRPr lang="en-CA" sz="2500" dirty="0" smtClean="0">
              <a:latin typeface="Calibri" panose="020F0502020204030204" pitchFamily="34" charset="0"/>
            </a:endParaRPr>
          </a:p>
          <a:p>
            <a:pPr>
              <a:buFont typeface="Arial" panose="020B0604020202020204" pitchFamily="34" charset="0"/>
              <a:buChar char="•"/>
            </a:pPr>
            <a:r>
              <a:rPr lang="en-CA" sz="2500" dirty="0" err="1" smtClean="0">
                <a:latin typeface="Calibri" panose="020F0502020204030204" pitchFamily="34" charset="0"/>
              </a:rPr>
              <a:t>Karine</a:t>
            </a:r>
            <a:r>
              <a:rPr lang="en-CA" sz="2500" dirty="0" smtClean="0">
                <a:latin typeface="Calibri" panose="020F0502020204030204" pitchFamily="34" charset="0"/>
              </a:rPr>
              <a:t> Levesque</a:t>
            </a:r>
          </a:p>
          <a:p>
            <a:pPr>
              <a:buFont typeface="Arial" panose="020B0604020202020204" pitchFamily="34" charset="0"/>
              <a:buChar char="•"/>
            </a:pPr>
            <a:r>
              <a:rPr lang="en-CA" sz="2500" dirty="0" smtClean="0">
                <a:latin typeface="Calibri" panose="020F0502020204030204" pitchFamily="34" charset="0"/>
              </a:rPr>
              <a:t>Claudette Landry</a:t>
            </a:r>
          </a:p>
          <a:p>
            <a:pPr>
              <a:buFont typeface="Arial" panose="020B0604020202020204" pitchFamily="34" charset="0"/>
              <a:buChar char="•"/>
            </a:pPr>
            <a:r>
              <a:rPr lang="en-CA" sz="2500" dirty="0" smtClean="0">
                <a:latin typeface="Calibri" panose="020F0502020204030204" pitchFamily="34" charset="0"/>
              </a:rPr>
              <a:t>Miguel Leblanc</a:t>
            </a:r>
          </a:p>
        </p:txBody>
      </p:sp>
    </p:spTree>
    <p:extLst>
      <p:ext uri="{BB962C8B-B14F-4D97-AF65-F5344CB8AC3E}">
        <p14:creationId xmlns:p14="http://schemas.microsoft.com/office/powerpoint/2010/main" val="49759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600" dirty="0" smtClean="0">
                <a:solidFill>
                  <a:schemeClr val="tx1"/>
                </a:solidFill>
                <a:latin typeface="Calibri" panose="020F0502020204030204" pitchFamily="34" charset="0"/>
              </a:rPr>
              <a:t>SCOPE OF PROJECT-PORTÉE DU PROJET</a:t>
            </a:r>
            <a:endParaRPr lang="en-CA" sz="2600" dirty="0">
              <a:solidFill>
                <a:schemeClr val="tx1"/>
              </a:solidFill>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endParaRPr lang="en-CA" sz="2500" dirty="0" smtClean="0"/>
          </a:p>
          <a:p>
            <a:pPr marL="0" indent="0">
              <a:buNone/>
            </a:pPr>
            <a:r>
              <a:rPr lang="en-CA" sz="2500" dirty="0" smtClean="0"/>
              <a:t>1</a:t>
            </a:r>
            <a:r>
              <a:rPr lang="en-CA" sz="2500" dirty="0" smtClean="0">
                <a:latin typeface="Calibri" panose="020F0502020204030204" pitchFamily="34" charset="0"/>
              </a:rPr>
              <a:t>. To </a:t>
            </a:r>
            <a:r>
              <a:rPr lang="en-CA" sz="2500" dirty="0">
                <a:latin typeface="Calibri" panose="020F0502020204030204" pitchFamily="34" charset="0"/>
              </a:rPr>
              <a:t>modernize the NBASW </a:t>
            </a:r>
            <a:r>
              <a:rPr lang="en-CA" sz="2500" dirty="0" smtClean="0">
                <a:latin typeface="Calibri" panose="020F0502020204030204" pitchFamily="34" charset="0"/>
              </a:rPr>
              <a:t>Legislation. </a:t>
            </a:r>
          </a:p>
          <a:p>
            <a:pPr marL="0" indent="0">
              <a:buNone/>
            </a:pPr>
            <a:endParaRPr lang="fr-FR" sz="2500" i="1" dirty="0">
              <a:latin typeface="Calibri" panose="020F0502020204030204" pitchFamily="34" charset="0"/>
            </a:endParaRPr>
          </a:p>
          <a:p>
            <a:pPr marL="0" indent="0">
              <a:buNone/>
            </a:pPr>
            <a:r>
              <a:rPr lang="fr-FR" sz="2500" dirty="0">
                <a:latin typeface="Calibri" panose="020F0502020204030204" pitchFamily="34" charset="0"/>
              </a:rPr>
              <a:t>1. Moderniser la loi régissant </a:t>
            </a:r>
            <a:r>
              <a:rPr lang="fr-FR" sz="2500" dirty="0" smtClean="0">
                <a:latin typeface="Calibri" panose="020F0502020204030204" pitchFamily="34" charset="0"/>
              </a:rPr>
              <a:t>l’ATSNB</a:t>
            </a:r>
            <a:endParaRPr lang="en-CA" sz="2500" dirty="0">
              <a:latin typeface="Calibri" panose="020F0502020204030204" pitchFamily="34" charset="0"/>
            </a:endParaRPr>
          </a:p>
          <a:p>
            <a:pPr marL="0" indent="0">
              <a:buNone/>
            </a:pPr>
            <a:endParaRPr lang="en-CA" dirty="0"/>
          </a:p>
        </p:txBody>
      </p:sp>
    </p:spTree>
    <p:extLst>
      <p:ext uri="{BB962C8B-B14F-4D97-AF65-F5344CB8AC3E}">
        <p14:creationId xmlns:p14="http://schemas.microsoft.com/office/powerpoint/2010/main" val="347982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r>
              <a:rPr lang="fr-FR" sz="2600" dirty="0">
                <a:solidFill>
                  <a:schemeClr val="tx1"/>
                </a:solidFill>
                <a:latin typeface="Calibri" panose="020F0502020204030204" pitchFamily="34" charset="0"/>
              </a:rPr>
              <a:t>SCOPE OF PROJECT-PORTÉE DU </a:t>
            </a:r>
            <a:r>
              <a:rPr lang="fr-FR" sz="2600" dirty="0" smtClean="0">
                <a:solidFill>
                  <a:schemeClr val="tx1"/>
                </a:solidFill>
                <a:latin typeface="Calibri" panose="020F0502020204030204" pitchFamily="34" charset="0"/>
              </a:rPr>
              <a:t>PROJET</a:t>
            </a:r>
            <a:br>
              <a:rPr lang="fr-FR" sz="2600" dirty="0" smtClean="0">
                <a:solidFill>
                  <a:schemeClr val="tx1"/>
                </a:solidFill>
                <a:latin typeface="Calibri" panose="020F0502020204030204" pitchFamily="34" charset="0"/>
              </a:rPr>
            </a:br>
            <a:r>
              <a:rPr lang="fr-FR" sz="2600" dirty="0" err="1" smtClean="0">
                <a:solidFill>
                  <a:schemeClr val="tx1"/>
                </a:solidFill>
                <a:latin typeface="Calibri" panose="020F0502020204030204" pitchFamily="34" charset="0"/>
              </a:rPr>
              <a:t>Continued</a:t>
            </a:r>
            <a:endParaRPr lang="en-CA" sz="2600" dirty="0">
              <a:solidFill>
                <a:schemeClr val="tx1"/>
              </a:solidFill>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r>
              <a:rPr lang="en-CA" sz="2500" dirty="0">
                <a:latin typeface="Calibri" panose="020F0502020204030204" pitchFamily="34" charset="0"/>
              </a:rPr>
              <a:t>2. To ensure it meets the current legal and functional needs of the Association and its </a:t>
            </a:r>
            <a:r>
              <a:rPr lang="en-CA" sz="2500" dirty="0" smtClean="0">
                <a:latin typeface="Calibri" panose="020F0502020204030204" pitchFamily="34" charset="0"/>
              </a:rPr>
              <a:t>members.</a:t>
            </a:r>
            <a:endParaRPr lang="en-CA" sz="2500" dirty="0">
              <a:latin typeface="Calibri" panose="020F0502020204030204" pitchFamily="34" charset="0"/>
            </a:endParaRPr>
          </a:p>
          <a:p>
            <a:pPr marL="0" indent="0">
              <a:buNone/>
            </a:pPr>
            <a:endParaRPr lang="en-CA" sz="2500" dirty="0" smtClean="0">
              <a:latin typeface="Calibri" panose="020F0502020204030204" pitchFamily="34" charset="0"/>
            </a:endParaRPr>
          </a:p>
          <a:p>
            <a:pPr marL="0" indent="0">
              <a:buNone/>
            </a:pPr>
            <a:r>
              <a:rPr lang="en-CA" sz="2500" dirty="0" smtClean="0">
                <a:latin typeface="Calibri" panose="020F0502020204030204" pitchFamily="34" charset="0"/>
              </a:rPr>
              <a:t>2.</a:t>
            </a:r>
            <a:r>
              <a:rPr lang="fr-FR" sz="2500" dirty="0">
                <a:latin typeface="Calibri" panose="020F0502020204030204" pitchFamily="34" charset="0"/>
              </a:rPr>
              <a:t> Veiller à ce que la loi réponde aux besoins juridiques et fonctionnels actuels de l’association et de ses </a:t>
            </a:r>
            <a:r>
              <a:rPr lang="fr-FR" sz="2500" dirty="0" smtClean="0">
                <a:latin typeface="Calibri" panose="020F0502020204030204" pitchFamily="34" charset="0"/>
              </a:rPr>
              <a:t>membres.</a:t>
            </a:r>
            <a:endParaRPr lang="en-CA" sz="2500" dirty="0">
              <a:latin typeface="Calibri" panose="020F0502020204030204" pitchFamily="34" charset="0"/>
            </a:endParaRPr>
          </a:p>
        </p:txBody>
      </p:sp>
    </p:spTree>
    <p:extLst>
      <p:ext uri="{BB962C8B-B14F-4D97-AF65-F5344CB8AC3E}">
        <p14:creationId xmlns:p14="http://schemas.microsoft.com/office/powerpoint/2010/main" val="330801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CA" sz="2500" dirty="0">
                <a:latin typeface="Calibri" panose="020F0502020204030204" pitchFamily="34" charset="0"/>
              </a:rPr>
              <a:t>3. To ensure the protection of the public adhering to the following principles of transparency, accountability, impartiality;</a:t>
            </a:r>
          </a:p>
          <a:p>
            <a:pPr marL="0" indent="0">
              <a:buNone/>
            </a:pPr>
            <a:endParaRPr lang="en-CA" sz="2500" dirty="0" smtClean="0">
              <a:latin typeface="Calibri" panose="020F0502020204030204" pitchFamily="34" charset="0"/>
            </a:endParaRPr>
          </a:p>
          <a:p>
            <a:pPr marL="0" indent="0">
              <a:buNone/>
            </a:pPr>
            <a:r>
              <a:rPr lang="en-CA" sz="2500" dirty="0" smtClean="0">
                <a:latin typeface="Calibri" panose="020F0502020204030204" pitchFamily="34" charset="0"/>
              </a:rPr>
              <a:t>3. </a:t>
            </a:r>
            <a:r>
              <a:rPr lang="fr-FR" sz="2500" dirty="0">
                <a:latin typeface="Calibri" panose="020F0502020204030204" pitchFamily="34" charset="0"/>
              </a:rPr>
              <a:t>Assurer la protection du public et le respect des principes de transparence, de reddition de comptes et d’impartialité </a:t>
            </a:r>
            <a:endParaRPr lang="en-CA" sz="2500" dirty="0">
              <a:latin typeface="Calibri" panose="020F0502020204030204" pitchFamily="34" charset="0"/>
            </a:endParaRPr>
          </a:p>
        </p:txBody>
      </p:sp>
      <p:sp>
        <p:nvSpPr>
          <p:cNvPr id="5" name="Title 1"/>
          <p:cNvSpPr>
            <a:spLocks noGrp="1"/>
          </p:cNvSpPr>
          <p:nvPr>
            <p:ph type="title"/>
          </p:nvPr>
        </p:nvSpPr>
        <p:spPr>
          <a:xfrm>
            <a:off x="259904" y="380112"/>
            <a:ext cx="8534400" cy="758952"/>
          </a:xfrm>
        </p:spPr>
        <p:txBody>
          <a:bodyPr>
            <a:noAutofit/>
          </a:bodyPr>
          <a:lstStyle/>
          <a:p>
            <a:r>
              <a:rPr lang="fr-FR" sz="2600" dirty="0">
                <a:solidFill>
                  <a:schemeClr val="tx1"/>
                </a:solidFill>
                <a:latin typeface="Calibri" panose="020F0502020204030204" pitchFamily="34" charset="0"/>
              </a:rPr>
              <a:t>SCOPE OF PROJECT-PORTÉE DU </a:t>
            </a:r>
            <a:r>
              <a:rPr lang="fr-FR" sz="2600" dirty="0" smtClean="0">
                <a:solidFill>
                  <a:schemeClr val="tx1"/>
                </a:solidFill>
                <a:latin typeface="Calibri" panose="020F0502020204030204" pitchFamily="34" charset="0"/>
              </a:rPr>
              <a:t>PROJET</a:t>
            </a:r>
            <a:br>
              <a:rPr lang="fr-FR" sz="2600" dirty="0" smtClean="0">
                <a:solidFill>
                  <a:schemeClr val="tx1"/>
                </a:solidFill>
                <a:latin typeface="Calibri" panose="020F0502020204030204" pitchFamily="34" charset="0"/>
              </a:rPr>
            </a:br>
            <a:r>
              <a:rPr lang="fr-FR" sz="2600" dirty="0" err="1" smtClean="0">
                <a:solidFill>
                  <a:schemeClr val="tx1"/>
                </a:solidFill>
                <a:latin typeface="Calibri" panose="020F0502020204030204" pitchFamily="34" charset="0"/>
              </a:rPr>
              <a:t>Continued</a:t>
            </a:r>
            <a:endParaRPr lang="en-CA"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16061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CA" sz="2500" dirty="0">
                <a:latin typeface="Calibri" panose="020F0502020204030204" pitchFamily="34" charset="0"/>
              </a:rPr>
              <a:t>4. To ensure the values of Social Work to the members and public. </a:t>
            </a:r>
            <a:endParaRPr lang="en-CA" sz="2500" dirty="0" smtClean="0">
              <a:latin typeface="Calibri" panose="020F0502020204030204" pitchFamily="34" charset="0"/>
            </a:endParaRPr>
          </a:p>
          <a:p>
            <a:pPr marL="0" indent="0">
              <a:buNone/>
            </a:pPr>
            <a:endParaRPr lang="en-CA" sz="2500" dirty="0">
              <a:latin typeface="Calibri" panose="020F0502020204030204" pitchFamily="34" charset="0"/>
            </a:endParaRPr>
          </a:p>
          <a:p>
            <a:pPr marL="0" indent="0">
              <a:buNone/>
            </a:pPr>
            <a:r>
              <a:rPr lang="en-CA" sz="2500" dirty="0" smtClean="0">
                <a:latin typeface="Calibri" panose="020F0502020204030204" pitchFamily="34" charset="0"/>
              </a:rPr>
              <a:t>4.  </a:t>
            </a:r>
            <a:r>
              <a:rPr lang="fr-FR" sz="2500" dirty="0" smtClean="0">
                <a:latin typeface="Calibri" panose="020F0502020204030204" pitchFamily="34" charset="0"/>
              </a:rPr>
              <a:t>Assurer </a:t>
            </a:r>
            <a:r>
              <a:rPr lang="fr-FR" sz="2500" dirty="0">
                <a:latin typeface="Calibri" panose="020F0502020204030204" pitchFamily="34" charset="0"/>
              </a:rPr>
              <a:t>le respect des valeurs du travail social à l’égard des membres et du grand public. </a:t>
            </a:r>
          </a:p>
          <a:p>
            <a:pPr marL="0" indent="0">
              <a:buNone/>
            </a:pPr>
            <a:endParaRPr lang="en-CA" dirty="0" smtClean="0"/>
          </a:p>
        </p:txBody>
      </p:sp>
      <p:sp>
        <p:nvSpPr>
          <p:cNvPr id="5" name="Title 1"/>
          <p:cNvSpPr>
            <a:spLocks noGrp="1"/>
          </p:cNvSpPr>
          <p:nvPr>
            <p:ph type="title"/>
          </p:nvPr>
        </p:nvSpPr>
        <p:spPr>
          <a:xfrm>
            <a:off x="251520" y="332656"/>
            <a:ext cx="8534400" cy="758825"/>
          </a:xfrm>
        </p:spPr>
        <p:txBody>
          <a:bodyPr>
            <a:noAutofit/>
          </a:bodyPr>
          <a:lstStyle/>
          <a:p>
            <a:r>
              <a:rPr lang="fr-FR" sz="2600" dirty="0">
                <a:solidFill>
                  <a:schemeClr val="tx1"/>
                </a:solidFill>
                <a:latin typeface="Calibri" panose="020F0502020204030204" pitchFamily="34" charset="0"/>
              </a:rPr>
              <a:t>SCOPE OF PROJECT-PORTÉE DU </a:t>
            </a:r>
            <a:r>
              <a:rPr lang="fr-FR" sz="2600" dirty="0" smtClean="0">
                <a:solidFill>
                  <a:schemeClr val="tx1"/>
                </a:solidFill>
                <a:latin typeface="Calibri" panose="020F0502020204030204" pitchFamily="34" charset="0"/>
              </a:rPr>
              <a:t>PROJET</a:t>
            </a:r>
            <a:br>
              <a:rPr lang="fr-FR" sz="2600" dirty="0" smtClean="0">
                <a:solidFill>
                  <a:schemeClr val="tx1"/>
                </a:solidFill>
                <a:latin typeface="Calibri" panose="020F0502020204030204" pitchFamily="34" charset="0"/>
              </a:rPr>
            </a:br>
            <a:r>
              <a:rPr lang="fr-FR" sz="2600" dirty="0" err="1" smtClean="0">
                <a:solidFill>
                  <a:schemeClr val="tx1"/>
                </a:solidFill>
                <a:latin typeface="Calibri" panose="020F0502020204030204" pitchFamily="34" charset="0"/>
              </a:rPr>
              <a:t>Continued</a:t>
            </a:r>
            <a:endParaRPr lang="en-CA"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29148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tx1"/>
                </a:solidFill>
                <a:latin typeface="Calibri" panose="020F0502020204030204" pitchFamily="34" charset="0"/>
              </a:rPr>
              <a:t>WHAT HAS BEEN DONE / CE QUI A ÉTÉ FAIT</a:t>
            </a:r>
            <a:endParaRPr lang="en-CA" dirty="0">
              <a:solidFill>
                <a:schemeClr val="tx1"/>
              </a:solidFill>
              <a:latin typeface="Calibri" panose="020F0502020204030204" pitchFamily="34" charset="0"/>
            </a:endParaRPr>
          </a:p>
        </p:txBody>
      </p:sp>
      <p:sp>
        <p:nvSpPr>
          <p:cNvPr id="3" name="Content Placeholder 2"/>
          <p:cNvSpPr>
            <a:spLocks noGrp="1"/>
          </p:cNvSpPr>
          <p:nvPr>
            <p:ph sz="quarter" idx="1"/>
          </p:nvPr>
        </p:nvSpPr>
        <p:spPr>
          <a:xfrm>
            <a:off x="251520" y="1484784"/>
            <a:ext cx="8590728" cy="5070304"/>
          </a:xfrm>
        </p:spPr>
        <p:txBody>
          <a:bodyPr>
            <a:normAutofit/>
          </a:bodyPr>
          <a:lstStyle/>
          <a:p>
            <a:pPr marL="0" indent="0">
              <a:buNone/>
            </a:pPr>
            <a:endParaRPr lang="en-CA" sz="2300" dirty="0" smtClean="0"/>
          </a:p>
          <a:p>
            <a:pPr>
              <a:buFont typeface="Arial" charset="0"/>
              <a:buChar char="•"/>
            </a:pPr>
            <a:r>
              <a:rPr lang="en-CA" sz="2300" dirty="0">
                <a:latin typeface="Calibri" panose="020F0502020204030204" pitchFamily="34" charset="0"/>
              </a:rPr>
              <a:t>Several meetings to discuss the revised legislation</a:t>
            </a:r>
          </a:p>
          <a:p>
            <a:pPr>
              <a:buFont typeface="Arial" charset="0"/>
              <a:buChar char="•"/>
            </a:pPr>
            <a:r>
              <a:rPr lang="en-CA" sz="2300" dirty="0" smtClean="0">
                <a:latin typeface="Calibri" panose="020F0502020204030204" pitchFamily="34" charset="0"/>
              </a:rPr>
              <a:t>Presentation </a:t>
            </a:r>
            <a:r>
              <a:rPr lang="en-CA" sz="2300" dirty="0">
                <a:latin typeface="Calibri" panose="020F0502020204030204" pitchFamily="34" charset="0"/>
              </a:rPr>
              <a:t>of work plan and consultation process to </a:t>
            </a:r>
            <a:r>
              <a:rPr lang="en-CA" sz="2300" dirty="0" smtClean="0">
                <a:latin typeface="Calibri" panose="020F0502020204030204" pitchFamily="34" charset="0"/>
              </a:rPr>
              <a:t>Board</a:t>
            </a:r>
            <a:endParaRPr lang="en-CA" sz="2300" dirty="0">
              <a:latin typeface="Calibri" panose="020F0502020204030204" pitchFamily="34" charset="0"/>
            </a:endParaRPr>
          </a:p>
          <a:p>
            <a:pPr>
              <a:buFont typeface="Arial" charset="0"/>
              <a:buChar char="•"/>
            </a:pPr>
            <a:r>
              <a:rPr lang="en-CA" sz="2300" dirty="0" smtClean="0">
                <a:latin typeface="Calibri" panose="020F0502020204030204" pitchFamily="34" charset="0"/>
              </a:rPr>
              <a:t>Memo to membership to explain consultation process</a:t>
            </a:r>
          </a:p>
          <a:p>
            <a:pPr marL="0" indent="0">
              <a:buNone/>
            </a:pPr>
            <a:r>
              <a:rPr lang="en-CA" sz="2300" dirty="0" smtClean="0">
                <a:latin typeface="Calibri" panose="020F0502020204030204" pitchFamily="34" charset="0"/>
              </a:rPr>
              <a:t>___________________________________________</a:t>
            </a:r>
            <a:endParaRPr lang="en-CA" sz="2300" dirty="0">
              <a:latin typeface="Calibri" panose="020F0502020204030204" pitchFamily="34" charset="0"/>
            </a:endParaRPr>
          </a:p>
          <a:p>
            <a:pPr>
              <a:buFont typeface="Arial" panose="020B0604020202020204" pitchFamily="34" charset="0"/>
              <a:buChar char="•"/>
            </a:pPr>
            <a:r>
              <a:rPr lang="fr-CA" sz="2300" dirty="0">
                <a:latin typeface="Calibri" panose="020F0502020204030204" pitchFamily="34" charset="0"/>
              </a:rPr>
              <a:t>Quelques </a:t>
            </a:r>
            <a:r>
              <a:rPr lang="fr-CA" sz="2300" dirty="0" smtClean="0">
                <a:latin typeface="Calibri" panose="020F0502020204030204" pitchFamily="34" charset="0"/>
              </a:rPr>
              <a:t>rencontres </a:t>
            </a:r>
            <a:r>
              <a:rPr lang="fr-CA" sz="2300" dirty="0">
                <a:latin typeface="Calibri" panose="020F0502020204030204" pitchFamily="34" charset="0"/>
              </a:rPr>
              <a:t>pour discuté la nouvelle loi</a:t>
            </a:r>
          </a:p>
          <a:p>
            <a:pPr>
              <a:buFont typeface="Arial" panose="020B0604020202020204" pitchFamily="34" charset="0"/>
              <a:buChar char="•"/>
            </a:pPr>
            <a:r>
              <a:rPr lang="fr-CA" sz="2300" dirty="0" smtClean="0">
                <a:latin typeface="Calibri" panose="020F0502020204030204" pitchFamily="34" charset="0"/>
              </a:rPr>
              <a:t>Présentation </a:t>
            </a:r>
            <a:r>
              <a:rPr lang="fr-CA" sz="2300" dirty="0">
                <a:latin typeface="Calibri" panose="020F0502020204030204" pitchFamily="34" charset="0"/>
              </a:rPr>
              <a:t>du plan du travail et processus de consultation au Conseil </a:t>
            </a:r>
            <a:r>
              <a:rPr lang="fr-CA" sz="2300" dirty="0" smtClean="0">
                <a:latin typeface="Calibri" panose="020F0502020204030204" pitchFamily="34" charset="0"/>
              </a:rPr>
              <a:t>d’Administration</a:t>
            </a:r>
          </a:p>
          <a:p>
            <a:pPr>
              <a:buFont typeface="Arial" panose="020B0604020202020204" pitchFamily="34" charset="0"/>
              <a:buChar char="•"/>
            </a:pPr>
            <a:r>
              <a:rPr lang="fr-CA" sz="2300" dirty="0" smtClean="0">
                <a:latin typeface="Calibri" panose="020F0502020204030204" pitchFamily="34" charset="0"/>
              </a:rPr>
              <a:t>Un mémo aux membres pour expliqué le processus de consultation</a:t>
            </a:r>
          </a:p>
          <a:p>
            <a:pPr marL="0" indent="0">
              <a:buNone/>
            </a:pPr>
            <a:r>
              <a:rPr lang="fr-CA" sz="2300" dirty="0" smtClean="0">
                <a:latin typeface="Calibri" panose="020F0502020204030204" pitchFamily="34" charset="0"/>
              </a:rPr>
              <a:t> </a:t>
            </a:r>
          </a:p>
        </p:txBody>
      </p:sp>
    </p:spTree>
    <p:extLst>
      <p:ext uri="{BB962C8B-B14F-4D97-AF65-F5344CB8AC3E}">
        <p14:creationId xmlns:p14="http://schemas.microsoft.com/office/powerpoint/2010/main" val="7660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tx1"/>
                </a:solidFill>
                <a:latin typeface="Calibri" panose="020F0502020204030204" pitchFamily="34" charset="0"/>
              </a:rPr>
              <a:t>KEY CHANGES</a:t>
            </a:r>
            <a:endParaRPr lang="en-CA" dirty="0">
              <a:solidFill>
                <a:schemeClr val="tx1"/>
              </a:solidFill>
              <a:latin typeface="Calibri" panose="020F0502020204030204" pitchFamily="34" charset="0"/>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n-CA" sz="2300" dirty="0" smtClean="0">
                <a:latin typeface="Calibri" panose="020F0502020204030204" pitchFamily="34" charset="0"/>
              </a:rPr>
              <a:t>The relationship between the Board of Directors and the Association Legislative Committees (</a:t>
            </a:r>
            <a:r>
              <a:rPr lang="en-CA" sz="2300" dirty="0" err="1" smtClean="0">
                <a:latin typeface="Calibri" panose="020F0502020204030204" pitchFamily="34" charset="0"/>
              </a:rPr>
              <a:t>ie</a:t>
            </a:r>
            <a:r>
              <a:rPr lang="en-CA" sz="2300" dirty="0" smtClean="0">
                <a:latin typeface="Calibri" panose="020F0502020204030204" pitchFamily="34" charset="0"/>
              </a:rPr>
              <a:t>. Complaint, Discipline, and Examiners)</a:t>
            </a:r>
          </a:p>
          <a:p>
            <a:r>
              <a:rPr lang="en-CA" sz="2300" dirty="0" smtClean="0">
                <a:latin typeface="Calibri" panose="020F0502020204030204" pitchFamily="34" charset="0"/>
              </a:rPr>
              <a:t>Current practice: the BOD sits in on committees.</a:t>
            </a:r>
          </a:p>
          <a:p>
            <a:r>
              <a:rPr lang="en-CA" sz="2300" dirty="0" smtClean="0">
                <a:latin typeface="Calibri" panose="020F0502020204030204" pitchFamily="34" charset="0"/>
              </a:rPr>
              <a:t>Alternative practice: the BOD appoints Chair and committee members, rather than sitting on specific committee.  This removes perception of conflict when there is an appeal.</a:t>
            </a:r>
          </a:p>
          <a:p>
            <a:pPr marL="0" indent="0">
              <a:buNone/>
            </a:pPr>
            <a:endParaRPr lang="fr-FR" sz="2300" dirty="0" smtClean="0">
              <a:latin typeface="Calibri" panose="020F0502020204030204" pitchFamily="34" charset="0"/>
            </a:endParaRPr>
          </a:p>
          <a:p>
            <a:pPr marL="0" indent="0">
              <a:buNone/>
            </a:pPr>
            <a:r>
              <a:rPr lang="fr-FR" sz="2300" dirty="0" smtClean="0">
                <a:latin typeface="Calibri" panose="020F0502020204030204" pitchFamily="34" charset="0"/>
              </a:rPr>
              <a:t>Relation </a:t>
            </a:r>
            <a:r>
              <a:rPr lang="fr-FR" sz="2300" dirty="0">
                <a:latin typeface="Calibri" panose="020F0502020204030204" pitchFamily="34" charset="0"/>
              </a:rPr>
              <a:t>entre le conseil d’administration et les comités de réglementation de l’association (c’est-à-dire le comité d’examen, le comité des plaintes et le comité de discipline)</a:t>
            </a:r>
          </a:p>
          <a:p>
            <a:r>
              <a:rPr lang="fr-FR" sz="2300" dirty="0" smtClean="0">
                <a:latin typeface="Calibri" panose="020F0502020204030204" pitchFamily="34" charset="0"/>
              </a:rPr>
              <a:t>Pratique </a:t>
            </a:r>
            <a:r>
              <a:rPr lang="fr-FR" sz="2300" dirty="0">
                <a:latin typeface="Calibri" panose="020F0502020204030204" pitchFamily="34" charset="0"/>
              </a:rPr>
              <a:t>actuelle : Le CA siège aux comités.</a:t>
            </a:r>
          </a:p>
          <a:p>
            <a:r>
              <a:rPr lang="fr-FR" sz="2300" dirty="0">
                <a:latin typeface="Calibri" panose="020F0502020204030204" pitchFamily="34" charset="0"/>
              </a:rPr>
              <a:t>Pratique différente : Le CA nomme le président et les membres des comités, au lieu de siéger à des comités particuliers. Ceci permet d’éviter la perception qu’il y aurait un conflit </a:t>
            </a:r>
            <a:r>
              <a:rPr lang="fr-FR" sz="2300" dirty="0" smtClean="0">
                <a:latin typeface="Calibri" panose="020F0502020204030204" pitchFamily="34" charset="0"/>
              </a:rPr>
              <a:t>d’intérêt </a:t>
            </a:r>
            <a:r>
              <a:rPr lang="fr-FR" sz="2300" dirty="0">
                <a:latin typeface="Calibri" panose="020F0502020204030204" pitchFamily="34" charset="0"/>
              </a:rPr>
              <a:t>en cas de procédure d’appel.</a:t>
            </a:r>
          </a:p>
          <a:p>
            <a:pPr marL="0" indent="0">
              <a:buNone/>
            </a:pPr>
            <a:endParaRPr lang="en-CA" sz="2300" dirty="0" smtClean="0">
              <a:latin typeface="Calibri" panose="020F0502020204030204" pitchFamily="34" charset="0"/>
            </a:endParaRPr>
          </a:p>
          <a:p>
            <a:pPr marL="0" indent="0">
              <a:buNone/>
            </a:pPr>
            <a:endParaRPr lang="en-CA" dirty="0" smtClean="0"/>
          </a:p>
        </p:txBody>
      </p:sp>
      <p:cxnSp>
        <p:nvCxnSpPr>
          <p:cNvPr id="5" name="Straight Connector 4"/>
          <p:cNvCxnSpPr/>
          <p:nvPr/>
        </p:nvCxnSpPr>
        <p:spPr>
          <a:xfrm>
            <a:off x="395536" y="3429000"/>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990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tx1"/>
                </a:solidFill>
                <a:latin typeface="Calibri" panose="020F0502020204030204" pitchFamily="34" charset="0"/>
              </a:rPr>
              <a:t>KEY CHANGES</a:t>
            </a:r>
            <a:endParaRPr lang="en-CA" dirty="0">
              <a:solidFill>
                <a:schemeClr val="tx1"/>
              </a:solidFill>
              <a:latin typeface="Calibri" panose="020F0502020204030204" pitchFamily="34" charset="0"/>
            </a:endParaRPr>
          </a:p>
        </p:txBody>
      </p:sp>
      <p:sp>
        <p:nvSpPr>
          <p:cNvPr id="3" name="Content Placeholder 2"/>
          <p:cNvSpPr>
            <a:spLocks noGrp="1"/>
          </p:cNvSpPr>
          <p:nvPr>
            <p:ph sz="quarter" idx="1"/>
          </p:nvPr>
        </p:nvSpPr>
        <p:spPr/>
        <p:txBody>
          <a:bodyPr/>
          <a:lstStyle/>
          <a:p>
            <a:pPr marL="0" indent="0">
              <a:buNone/>
            </a:pPr>
            <a:r>
              <a:rPr lang="en-CA" sz="2300" dirty="0" smtClean="0">
                <a:latin typeface="Calibri" panose="020F0502020204030204" pitchFamily="34" charset="0"/>
              </a:rPr>
              <a:t>Appointment of pools of members (roster) for each legislative committee</a:t>
            </a:r>
          </a:p>
          <a:p>
            <a:r>
              <a:rPr lang="en-CA" sz="2300" dirty="0" smtClean="0">
                <a:latin typeface="Calibri" panose="020F0502020204030204" pitchFamily="34" charset="0"/>
              </a:rPr>
              <a:t> This provides an opportunity for the chair to select two individuals to hear a specific complaint.</a:t>
            </a:r>
          </a:p>
          <a:p>
            <a:pPr marL="0" indent="0">
              <a:buNone/>
            </a:pPr>
            <a:endParaRPr lang="en-CA" dirty="0" smtClean="0"/>
          </a:p>
          <a:p>
            <a:pPr marL="0" indent="0">
              <a:buNone/>
            </a:pPr>
            <a:r>
              <a:rPr lang="fr-FR" sz="2300" dirty="0">
                <a:latin typeface="Calibri" panose="020F0502020204030204" pitchFamily="34" charset="0"/>
              </a:rPr>
              <a:t>Nomination de groupes de membres (liste) pour chaque comité de réglementation</a:t>
            </a:r>
          </a:p>
          <a:p>
            <a:r>
              <a:rPr lang="fr-FR" sz="2300" dirty="0">
                <a:latin typeface="Calibri" panose="020F0502020204030204" pitchFamily="34" charset="0"/>
              </a:rPr>
              <a:t>Ceci donne l’occasion au président de sélectionner deux individus chargés d’instruire une plainte particulière.</a:t>
            </a:r>
          </a:p>
          <a:p>
            <a:pPr marL="0" indent="0">
              <a:buNone/>
            </a:pPr>
            <a:endParaRPr lang="en-CA" dirty="0"/>
          </a:p>
        </p:txBody>
      </p:sp>
      <p:cxnSp>
        <p:nvCxnSpPr>
          <p:cNvPr id="4" name="Straight Connector 3"/>
          <p:cNvCxnSpPr/>
          <p:nvPr/>
        </p:nvCxnSpPr>
        <p:spPr>
          <a:xfrm>
            <a:off x="395536" y="3429000"/>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059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1080</TotalTime>
  <Words>809</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PowerPoint Presentation</vt:lpstr>
      <vt:lpstr>MEMBERS/COMPOSITION COMPOSITION DU COMITÉ</vt:lpstr>
      <vt:lpstr>SCOPE OF PROJECT-PORTÉE DU PROJET</vt:lpstr>
      <vt:lpstr>SCOPE OF PROJECT-PORTÉE DU PROJET Continued</vt:lpstr>
      <vt:lpstr>SCOPE OF PROJECT-PORTÉE DU PROJET Continued</vt:lpstr>
      <vt:lpstr>SCOPE OF PROJECT-PORTÉE DU PROJET Continued</vt:lpstr>
      <vt:lpstr>WHAT HAS BEEN DONE / CE QUI A ÉTÉ FAIT</vt:lpstr>
      <vt:lpstr>KEY CHANGES</vt:lpstr>
      <vt:lpstr>KEY CHANGES</vt:lpstr>
      <vt:lpstr>KEY CHANGES</vt:lpstr>
      <vt:lpstr>KEY CHANGES</vt:lpstr>
      <vt:lpstr>KEY CHANGES</vt:lpstr>
      <vt:lpstr>       NEXT STEPS / Prochaines étapes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Philips</dc:creator>
  <cp:lastModifiedBy>NBASW-ATSNB</cp:lastModifiedBy>
  <cp:revision>50</cp:revision>
  <cp:lastPrinted>2016-10-06T12:57:55Z</cp:lastPrinted>
  <dcterms:created xsi:type="dcterms:W3CDTF">2016-01-25T17:41:31Z</dcterms:created>
  <dcterms:modified xsi:type="dcterms:W3CDTF">2016-10-18T13:34:18Z</dcterms:modified>
</cp:coreProperties>
</file>